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DM Sans Medium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  <p:embeddedFont>
      <p:font typeface="DM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Medium-regular.fntdata"/><Relationship Id="rId47" Type="http://schemas.openxmlformats.org/officeDocument/2006/relationships/slide" Target="slides/slide42.xml"/><Relationship Id="rId49" Type="http://schemas.openxmlformats.org/officeDocument/2006/relationships/font" Target="fonts/DM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MSans-italic.fntdata"/><Relationship Id="rId61" Type="http://schemas.openxmlformats.org/officeDocument/2006/relationships/font" Target="fonts/DMSans-bold.fntdata"/><Relationship Id="rId20" Type="http://schemas.openxmlformats.org/officeDocument/2006/relationships/slide" Target="slides/slide15.xml"/><Relationship Id="rId63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DM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Medium-boldItalic.fntdata"/><Relationship Id="rId50" Type="http://schemas.openxmlformats.org/officeDocument/2006/relationships/font" Target="fonts/DMSansMedium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e1314d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3ee1314d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ee1314d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3ee1314d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ee1314d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3ee1314d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e1314d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3ee1314d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2296199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2296199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ee1314d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3ee1314d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ee1314d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ee1314d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estar declarado por encima de la función, la variable_test abarca todo lo que haya abajo, y se puede utilizar en la función. Si se declara abajo dará error.</a:t>
            </a:r>
            <a:endParaRPr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e1314d5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3ee1314d5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Profesor/a Mostrar como instalar cada ide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ee1314d5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3ee1314d5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ee1314d5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3ee1314d5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ee1314d5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3ee1314d5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ee1314d5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3ee1314d5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e1314d5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3ee1314d5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ee1314d5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3ee1314d5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ee1314d5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3ee1314d5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ee1314d5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ee1314d5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ee1314d5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ee1314d5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ee1314d5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ee1314d5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ee1314d57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3ee1314d57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62c243b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f62c243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ee1314d57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3ee1314d5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ee1314d5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3ee1314d5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e1314d5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3ee1314d5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68617c093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68617c093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8617c09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8617c0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68617c093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68617c093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f62c24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f62c24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ee1314d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3ee1314d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e1314d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3ee1314d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slide" Target="/ppt/slides/slide6.xml"/><Relationship Id="rId6" Type="http://schemas.openxmlformats.org/officeDocument/2006/relationships/slide" Target="/ppt/slides/slide18.xml"/><Relationship Id="rId7" Type="http://schemas.openxmlformats.org/officeDocument/2006/relationships/slide" Target="/ppt/slides/slide2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hyperlink" Target="https://docs.google.com/presentation/d/19ywNVbIf0--1DjPbw4zGzOPIR4stDYeFtokwBYBdczY/edit#slide=id.g114b6c90cd5_0_495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" name="Google Shape;42;p14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14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trata?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457725" y="2211625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sentencia def sirve para crear funciones definidas por el usuario. Una definición de función es una sentencia ejecutable.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6427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33" y="1793812"/>
            <a:ext cx="1555875" cy="15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 para una definición de función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527575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Nombre: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el nombre de la función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Parámetro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Como vimos en la clase 8 hay scripts con argumentos, en las funciones, cuando recibe argumentos, se les denominan parámetros.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Sentencias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Es el bloque del código.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Return: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una sentencia de Python, le indica a la función qué devolver cuando llamamos a la función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Expresión: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lo que devuelve la sentencia return.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871750" y="2509525"/>
            <a:ext cx="3170400" cy="102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956950" y="258677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303F9F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(PARÁMETROS):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SENTENCIAS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[EXPRESIÓN]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básicas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668450" y="2481888"/>
            <a:ext cx="4730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saludar():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print('Estoy saludando desde la función')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6427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6" name="Google Shape;146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7" name="Google Shape;147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5"/>
          <p:cNvSpPr/>
          <p:nvPr/>
        </p:nvSpPr>
        <p:spPr>
          <a:xfrm>
            <a:off x="582225" y="2428200"/>
            <a:ext cx="3843000" cy="73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668450" y="33353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llamamos usando: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saludar()</a:t>
            </a:r>
            <a:endParaRPr i="0" sz="1350" u="none" cap="none" strike="noStrik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2691600" y="3318075"/>
            <a:ext cx="977100" cy="4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672650" y="37277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Estoy saludando desde la función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más avanzadas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60" name="Google Shape;160;p2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2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9" y="1940813"/>
            <a:ext cx="9003982" cy="23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1780700" y="4175250"/>
            <a:ext cx="57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Prueba el código para ver qué pasa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🙂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2172088" y="1852650"/>
            <a:ext cx="197100" cy="197100"/>
            <a:chOff x="2172088" y="1852650"/>
            <a:chExt cx="197100" cy="197100"/>
          </a:xfrm>
        </p:grpSpPr>
        <p:sp>
          <p:nvSpPr>
            <p:cNvPr id="169" name="Google Shape;169;p27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7"/>
          <p:cNvGrpSpPr/>
          <p:nvPr/>
        </p:nvGrpSpPr>
        <p:grpSpPr>
          <a:xfrm>
            <a:off x="2172088" y="2455775"/>
            <a:ext cx="197100" cy="197100"/>
            <a:chOff x="2172088" y="2455775"/>
            <a:chExt cx="197100" cy="197100"/>
          </a:xfrm>
        </p:grpSpPr>
        <p:sp>
          <p:nvSpPr>
            <p:cNvPr id="172" name="Google Shape;172;p27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4" name="Google Shape;174;p27"/>
          <p:cNvCxnSpPr>
            <a:endCxn id="172" idx="0"/>
          </p:cNvCxnSpPr>
          <p:nvPr/>
        </p:nvCxnSpPr>
        <p:spPr>
          <a:xfrm>
            <a:off x="2270638" y="20498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Recomendaciones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2690573" y="1731413"/>
            <a:ext cx="4281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minúsculas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690573" y="23345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palabras se separan con guiones bajos _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2172088" y="3082350"/>
            <a:ext cx="197100" cy="197100"/>
            <a:chOff x="2172088" y="3058775"/>
            <a:chExt cx="197100" cy="197100"/>
          </a:xfrm>
        </p:grpSpPr>
        <p:sp>
          <p:nvSpPr>
            <p:cNvPr id="179" name="Google Shape;179;p27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1" name="Google Shape;181;p27"/>
          <p:cNvCxnSpPr>
            <a:endCxn id="179" idx="0"/>
          </p:cNvCxnSpPr>
          <p:nvPr/>
        </p:nvCxnSpPr>
        <p:spPr>
          <a:xfrm>
            <a:off x="2270638" y="26764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27"/>
          <p:cNvGrpSpPr/>
          <p:nvPr/>
        </p:nvGrpSpPr>
        <p:grpSpPr>
          <a:xfrm>
            <a:off x="2172088" y="3685475"/>
            <a:ext cx="197100" cy="197100"/>
            <a:chOff x="2172088" y="3661775"/>
            <a:chExt cx="197100" cy="197100"/>
          </a:xfrm>
        </p:grpSpPr>
        <p:sp>
          <p:nvSpPr>
            <p:cNvPr id="183" name="Google Shape;183;p27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5" name="Google Shape;185;p27"/>
          <p:cNvCxnSpPr>
            <a:endCxn id="183" idx="0"/>
          </p:cNvCxnSpPr>
          <p:nvPr/>
        </p:nvCxnSpPr>
        <p:spPr>
          <a:xfrm>
            <a:off x="2270638" y="32795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/>
        </p:nvSpPr>
        <p:spPr>
          <a:xfrm>
            <a:off x="2690573" y="29846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nombres autoexplicativos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2690573" y="3587813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usar nombres que no definan lo que hace la función (ejemplo letras simples o palabras sin sentido con lo que haga la función)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8" name="Google Shape;188;p2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89" name="Google Shape;189;p2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" name="Google Shape;190;p2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27"/>
          <p:cNvGrpSpPr/>
          <p:nvPr/>
        </p:nvGrpSpPr>
        <p:grpSpPr>
          <a:xfrm>
            <a:off x="8481301" y="228598"/>
            <a:ext cx="738900" cy="738900"/>
            <a:chOff x="473351" y="619523"/>
            <a:chExt cx="738900" cy="738900"/>
          </a:xfrm>
        </p:grpSpPr>
        <p:sp>
          <p:nvSpPr>
            <p:cNvPr id="192" name="Google Shape;192;p2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2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y 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733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test():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variable_test = 10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A212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BA2121"/>
                </a:solidFill>
                <a:latin typeface="DM Sans"/>
                <a:ea typeface="DM Sans"/>
                <a:cs typeface="DM Sans"/>
                <a:sym typeface="DM Sans"/>
              </a:rPr>
              <a:t>NameError: name 'variable_test' is not defined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4494300" y="229130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 en cuenta que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las variables creadas en una función </a:t>
            </a:r>
            <a:r>
              <a:rPr b="1"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 existen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fuera de la misma, de decir son variables locales.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1" name="Google Shape;201;p2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02" name="Google Shape;202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" name="Google Shape;203;p2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8"/>
          <p:cNvSpPr/>
          <p:nvPr/>
        </p:nvSpPr>
        <p:spPr>
          <a:xfrm>
            <a:off x="392950" y="1908175"/>
            <a:ext cx="3915000" cy="201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06" name="Google Shape;206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2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9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13" name="Google Shape;213;p2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4" name="Google Shape;214;p29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73350" y="1555375"/>
            <a:ext cx="7169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 las variables creadas en una función, solo existen dentro de esa función ¿Cómo explicarías esto?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variable_test = 10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test():</a:t>
            </a:r>
            <a:endParaRPr sz="1350">
              <a:solidFill>
                <a:srgbClr val="E0FF00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		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(variable_test)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</a:t>
            </a:r>
            <a:endParaRPr i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73350" y="35749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y 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 embargo, hay que tener cuidado con las variables fuera de las funciones al usarlas en una función, ya que no puede llegar a funcionar como queremos: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4494300" y="2003950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variable_test = 10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test():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variable_test = 155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test()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&gt;&gt;&gt;155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5" name="Google Shape;225;p3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26" name="Google Shape;226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" name="Google Shape;227;p3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30"/>
          <p:cNvSpPr/>
          <p:nvPr/>
        </p:nvSpPr>
        <p:spPr>
          <a:xfrm>
            <a:off x="4307950" y="1911400"/>
            <a:ext cx="2835300" cy="201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473350" y="3086475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El print le da prioridad a la variable dentro de la función antes que a la de afuera.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Retornando valores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Return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73350" y="1908175"/>
            <a:ext cx="3834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funciones pueden comunicarse con el exterior de las mismas, al proceso principal del programa usando la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sentencia return. La comunicación con el exterior se hace devolviendo valores. 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4527575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continuación, un ejemplo de función usando return: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saludar_con_nombre(nombre):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saludando = print('Hola {}! ¿Cómo estás?'.format(nombre))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return saludando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saludar_con_nombre("Juan")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&gt;&gt;&gt;Hola Juan ¿Cómo estás?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2" name="Google Shape;242;p3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43" name="Google Shape;243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" name="Google Shape;244;p3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32"/>
          <p:cNvSpPr/>
          <p:nvPr/>
        </p:nvSpPr>
        <p:spPr>
          <a:xfrm>
            <a:off x="4527575" y="2553775"/>
            <a:ext cx="3362100" cy="182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95775" y="4639975"/>
            <a:ext cx="504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Nota: Por defecto, las funciones retorna el valor None.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48" name="Google Shape;248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Google Shape;249;p3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32"/>
          <p:cNvGrpSpPr/>
          <p:nvPr/>
        </p:nvGrpSpPr>
        <p:grpSpPr>
          <a:xfrm>
            <a:off x="8481301" y="228598"/>
            <a:ext cx="738900" cy="738900"/>
            <a:chOff x="473351" y="619523"/>
            <a:chExt cx="738900" cy="738900"/>
          </a:xfrm>
        </p:grpSpPr>
        <p:sp>
          <p:nvSpPr>
            <p:cNvPr id="251" name="Google Shape;251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3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Return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Sin embargo, hay que tener en cuenta que la función termina al devolver un valor, es decir, lo que escribamos después no se ejecutará: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saludar_con_nombre(nombre):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saludando = print('Hola {}! ¿Cómo estás?'.format(nombre))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saludando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print("Hola Mundo")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61" name="Google Shape;261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3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3"/>
          <p:cNvSpPr/>
          <p:nvPr/>
        </p:nvSpPr>
        <p:spPr>
          <a:xfrm>
            <a:off x="4406100" y="1854450"/>
            <a:ext cx="3390600" cy="13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4601400" y="34481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 similar a un break!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Return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Algo interesante que pasa si devolvemos una colección es que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podemos utilizarla directamente desde la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hacer uso de las funciones internas de las colecciones: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Sin embargo, cada vez que hagamos un print a una función la estaremos llamando, por lo que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 ideal es asignarlo a una variable y trabajarlo desde ahí: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520762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lista():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[1,2,3,4,5]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print(lista()[1:3])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5151125" y="1844850"/>
            <a:ext cx="1752900" cy="11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207625" y="3131875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variable = lista()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variable[1:4]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5151125" y="3131875"/>
            <a:ext cx="1752900" cy="68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76" name="Google Shape;276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" name="Google Shape;277;p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Return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473350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Una característica interesante, es la posibilidad de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devolver valores múltiples separados por comas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test():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"Python", 20, [1,2,3]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test()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('Python', 20, 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5" name="Google Shape;285;p3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286" name="Google Shape;286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3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5"/>
          <p:cNvSpPr/>
          <p:nvPr/>
        </p:nvSpPr>
        <p:spPr>
          <a:xfrm>
            <a:off x="4224125" y="1768250"/>
            <a:ext cx="2739300" cy="152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Enviando valores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457725" y="2287825"/>
            <a:ext cx="473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Vimos como devolver valores y así comunicar una función con el exterior, ahora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enviar información desde el exterior a la función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entender los conceptos más fácilmente vamos a trabajar alrededor de un caso de estudio típico: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crear una función que sume dos números y retorne uno en su resultado.</a:t>
            </a:r>
            <a:endParaRPr sz="135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primero será definir una función la cual denominaremos como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recibirá 2 números con dos nombres como si fueran dos variables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numero1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numero2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luego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retornamos la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 entre ambos números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652100" y="22198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suma(numero1, numero2):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numero1 +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7" name="Google Shape;307;p3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08" name="Google Shape;308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9" name="Google Shape;309;p3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8"/>
          <p:cNvSpPr/>
          <p:nvPr/>
        </p:nvSpPr>
        <p:spPr>
          <a:xfrm>
            <a:off x="4473150" y="2050675"/>
            <a:ext cx="3208800" cy="9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que hacemos para indicar que se reciben valores 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dos variables separadas por una coma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Cuando nosotros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llamemos a la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automáticamente, se le asignarán a estas variables los números que enviemos, siguiendo el mismo orden: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5076600" y="2070700"/>
            <a:ext cx="165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r = suma(7, 5)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8" name="Google Shape;318;p3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19" name="Google Shape;319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" name="Google Shape;320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39"/>
          <p:cNvSpPr/>
          <p:nvPr/>
        </p:nvSpPr>
        <p:spPr>
          <a:xfrm>
            <a:off x="5026075" y="2041750"/>
            <a:ext cx="1858200" cy="45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/>
        </p:nvSpPr>
        <p:spPr>
          <a:xfrm>
            <a:off x="4769975" y="2681900"/>
            <a:ext cx="325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 7 será la variable numero1 y 5 será la variable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40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28" name="Google Shape;328;p40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40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473350" y="1555375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ocurriría si lo hiciéramos al revés? 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240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 r = suma(5, 7)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473350" y="35749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¿Verdadero o falso?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41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38" name="Google Shape;338;p41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41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41"/>
          <p:cNvSpPr txBox="1"/>
          <p:nvPr/>
        </p:nvSpPr>
        <p:spPr>
          <a:xfrm>
            <a:off x="457350" y="1820575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este caso 5 será la variable numero1 y 7 será la variable numero2. Hay que tener cuidado por cómo se pasan estos valores a la función, ya que si fuera otra operación matemática podría dar resultados muy distintos, como en una división o potencia. 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Contenido destacado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 de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Tenemos la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la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llamada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354400" y="23658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suma(numero1, numero2):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numero1 +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 txBox="1"/>
          <p:nvPr/>
        </p:nvSpPr>
        <p:spPr>
          <a:xfrm>
            <a:off x="4578375" y="24520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 = suma(7, 5)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2174250" y="3246725"/>
            <a:ext cx="401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¿Por qué es importante diferenciar?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3" name="Google Shape;353;p4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54" name="Google Shape;354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5" name="Google Shape;355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" name="Google Shape;59;p16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8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0" name="Google Shape;60;p16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Manejo de archivos y datos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16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9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6"/>
          <p:cNvSpPr txBox="1"/>
          <p:nvPr/>
        </p:nvSpPr>
        <p:spPr>
          <a:xfrm>
            <a:off x="3592650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6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16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6"/>
          <p:cNvSpPr txBox="1"/>
          <p:nvPr/>
        </p:nvSpPr>
        <p:spPr>
          <a:xfrm>
            <a:off x="586517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Funciones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/>
        </p:nvSpPr>
        <p:spPr>
          <a:xfrm>
            <a:off x="1461850" y="2837263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Persistencia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Archivos JSON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Trabajo con datos reales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6037300" y="2744863"/>
            <a:ext cx="16461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Argumentos y parámetros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recursivas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integradas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749363" y="2837263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Funciones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Retornando valores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Enviando valores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Momentos de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Durante la definición de la función, las variables o valores se denominan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parámetros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suma(numero1, numero2):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numero1 + numero2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durante la llamada se le denominan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argumentos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como los argumentos de los scripts.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3" name="Google Shape;363;p4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364" name="Google Shape;36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5" name="Google Shape;365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43"/>
          <p:cNvSpPr txBox="1"/>
          <p:nvPr/>
        </p:nvSpPr>
        <p:spPr>
          <a:xfrm>
            <a:off x="4616700" y="26589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 = suma(7, 5)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450300" y="2591975"/>
            <a:ext cx="2605200" cy="57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4578525" y="2678175"/>
            <a:ext cx="1446300" cy="39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83" name="Google Shape;383;p4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4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45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Welcome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a la que se le pase una cadena del nombre de una ciudad &lt;ciudad&gt; y muestre por pantalla el saludo ¡hola bienvenidx a &lt;nombre&gt;!.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93" name="Google Shape;393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" name="Google Shape;394;p4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4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que reciba una muestra de números en una lista y devuelva su media.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03" name="Google Shape;403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4" name="Google Shape;404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4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es_multiplo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programa que le pida dos números enteros al usuario y diga por consola, si alguno de ellos es múltiplo del otro. La función debe llamarse es_multiplo().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8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413" name="Google Shape;413;p4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4" name="Google Shape;414;p4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8"/>
          <p:cNvSpPr txBox="1"/>
          <p:nvPr/>
        </p:nvSpPr>
        <p:spPr>
          <a:xfrm>
            <a:off x="1461300" y="1836688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#CoderAlert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475500" y="2767775"/>
            <a:ext cx="819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Encontrarás en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Guía de Actividades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del curso una actividad para aplicar todo lo aprendido hoy sobre 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 tu Proyecto. ¡Será fundamental al momento de realizar tu primera pre entrega en clase Nº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11</a:t>
            </a: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/>
        </p:nvSpPr>
        <p:spPr>
          <a:xfrm>
            <a:off x="540125" y="926475"/>
            <a:ext cx="70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 año bisiesto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540125" y="1768325"/>
            <a:ext cx="81264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Realizar una función llamada año_bisiesto:</a:t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93B43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Recibirá un año por parámetro</a:t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93B43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Imprimirá “El año </a:t>
            </a:r>
            <a:r>
              <a:rPr b="1"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año</a:t>
            </a: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 es bisiesto” si el año es bisiesto</a:t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93B43"/>
              </a:buClr>
              <a:buSzPts val="1350"/>
              <a:buFont typeface="Helvetica Neue Light"/>
              <a:buChar char="✓"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Imprimirá “El año </a:t>
            </a:r>
            <a:r>
              <a:rPr b="1"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año</a:t>
            </a: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 no es bisiesto” si el año no es bisiesto</a:t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93B43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Si se ingresa algo que no sea número, debe indicar que se ingrese un número.</a:t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Información a tener en cuenta:</a:t>
            </a:r>
            <a:endParaRPr b="1"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93B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393B43"/>
                </a:solidFill>
                <a:latin typeface="DM Sans"/>
                <a:ea typeface="DM Sans"/>
                <a:cs typeface="DM Sans"/>
                <a:sym typeface="DM Sans"/>
              </a:rPr>
              <a:t>Se recuerda que los años bisiestos son múltiplos de 4, pero los múltiplos de 100 no lo son, aunque los múltiplos de 400 sí. Estos son algunos ejemplos de posibles respuestas: 2012 es bisiesto, 2010 no es bisiesto, 2000 es bisiesto, 1900 no es bisiesto.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426" name="Google Shape;426;p49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427" name="Google Shape;427;p49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8" name="Google Shape;428;p49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/>
        </p:nvSpPr>
        <p:spPr>
          <a:xfrm>
            <a:off x="540125" y="926475"/>
            <a:ext cx="70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Función año bisiesto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540125" y="1768325"/>
            <a:ext cx="8126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documento debe realizarse en Google Docs o mejor aún en Colabs.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formulario debe estar el print de pantalla de la consola con el ejercicio resuelto, como así también el código tipeado.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580075" y="503075"/>
            <a:ext cx="2175300" cy="365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438" name="Google Shape;438;p50"/>
          <p:cNvGrpSpPr/>
          <p:nvPr/>
        </p:nvGrpSpPr>
        <p:grpSpPr>
          <a:xfrm>
            <a:off x="7964356" y="266054"/>
            <a:ext cx="702103" cy="660429"/>
            <a:chOff x="3137108" y="2467173"/>
            <a:chExt cx="738900" cy="738900"/>
          </a:xfrm>
        </p:grpSpPr>
        <p:sp>
          <p:nvSpPr>
            <p:cNvPr id="439" name="Google Shape;439;p5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0" name="Google Shape;440;p50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Envío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7762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690561" y="21819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Enviar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6" name="Google Shape;86;p17"/>
          <p:cNvCxnSpPr>
            <a:stCxn id="79" idx="2"/>
            <a:endCxn id="81" idx="0"/>
          </p:cNvCxnSpPr>
          <p:nvPr/>
        </p:nvCxnSpPr>
        <p:spPr>
          <a:xfrm flipH="1" rot="-5400000">
            <a:off x="2003626" y="2009588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7"/>
          <p:cNvCxnSpPr>
            <a:stCxn id="81" idx="2"/>
            <a:endCxn id="83" idx="0"/>
          </p:cNvCxnSpPr>
          <p:nvPr/>
        </p:nvCxnSpPr>
        <p:spPr>
          <a:xfrm flipH="1" rot="-5400000">
            <a:off x="2003325" y="274190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5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creamos nuestros propios programas nos damos cuenta de que muchas de las tareas que implementamos se repiten o se presentan de forma similar pero con algunos cambios.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Entonces aparece la necesidad de agrupar este código repetido o similar, a las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agrupaciones de código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 les denomina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funciones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cuales se pueden ejecutar múltiples veces gracias a un nombre único que las identifica.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comunicarse con nuestro proceso principal, las funciones pueden recibir y devolver datos manipulados. Un ejemplo de una función que conocemos es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len()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 nos permite saber la cantidad de elementos de una colección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Recordemos que a esta función hay que pasarle el elemento del cual queremos saber la longitud y devuelve un valor entero con la longitud, a este valor se le denomina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valor de retorno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4527575" y="313187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len(“Hola”)</a:t>
            </a:r>
            <a:endParaRPr b="1"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